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Roboto" panose="02000000000000000000" pitchFamily="2" charset="0"/>
      <p:regular r:id="rId13"/>
    </p:embeddedFont>
    <p:embeddedFont>
      <p:font typeface="Roboto Medium" panose="02000000000000000000" pitchFamily="2"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140"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43917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864525"/>
            <a:ext cx="7107198"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Roboto Medium" pitchFamily="34" charset="0"/>
                <a:ea typeface="Roboto Medium" pitchFamily="34" charset="-122"/>
                <a:cs typeface="Roboto Medium" pitchFamily="34" charset="-120"/>
              </a:rPr>
              <a:t>Phishing Website Detection </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Roboto" pitchFamily="34" charset="0"/>
                <a:ea typeface="Roboto" pitchFamily="34" charset="-122"/>
                <a:cs typeface="Roboto" pitchFamily="34" charset="-120"/>
              </a:rPr>
              <a:t>This presentation explains the development and implementation of an extension designed to identify and prevent phishing attacks on the web. It outlines the project's methodology, key findings, and future directions for enhancing online security.</a:t>
            </a:r>
            <a:endParaRPr lang="en-US" sz="1750" dirty="0"/>
          </a:p>
        </p:txBody>
      </p:sp>
      <p:sp>
        <p:nvSpPr>
          <p:cNvPr id="5" name="Rectangle 4">
            <a:extLst>
              <a:ext uri="{FF2B5EF4-FFF2-40B4-BE49-F238E27FC236}">
                <a16:creationId xmlns:a16="http://schemas.microsoft.com/office/drawing/2014/main" id="{4566F407-8F3B-32CF-5CAD-58B66316360E}"/>
              </a:ext>
            </a:extLst>
          </p:cNvPr>
          <p:cNvSpPr/>
          <p:nvPr/>
        </p:nvSpPr>
        <p:spPr>
          <a:xfrm>
            <a:off x="12878602" y="7738712"/>
            <a:ext cx="1665171" cy="39463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68307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Roboto Medium" pitchFamily="34" charset="0"/>
                <a:ea typeface="Roboto Medium" pitchFamily="34" charset="-122"/>
                <a:cs typeface="Roboto Medium" pitchFamily="34" charset="-120"/>
              </a:rPr>
              <a:t>Next Steps</a:t>
            </a:r>
            <a:endParaRPr lang="en-US" sz="4450" dirty="0"/>
          </a:p>
        </p:txBody>
      </p:sp>
      <p:sp>
        <p:nvSpPr>
          <p:cNvPr id="4" name="Text 1"/>
          <p:cNvSpPr/>
          <p:nvPr/>
        </p:nvSpPr>
        <p:spPr>
          <a:xfrm>
            <a:off x="6280190" y="373201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Roboto" pitchFamily="34" charset="0"/>
                <a:ea typeface="Roboto" pitchFamily="34" charset="-122"/>
                <a:cs typeface="Roboto" pitchFamily="34" charset="-120"/>
              </a:rPr>
              <a:t>The next phase of the project involves further refining the system's accuracy, expanding its capabilities to include more sophisticated phishing tactics, and integrating it into more platforms and browsers. By addressing these goals, we can continue to enhance online security and protect users from the evolving threat of phishing attacks.</a:t>
            </a:r>
            <a:endParaRPr lang="en-US" sz="1750" dirty="0"/>
          </a:p>
        </p:txBody>
      </p:sp>
      <p:sp>
        <p:nvSpPr>
          <p:cNvPr id="13" name="Rectangle 12">
            <a:extLst>
              <a:ext uri="{FF2B5EF4-FFF2-40B4-BE49-F238E27FC236}">
                <a16:creationId xmlns:a16="http://schemas.microsoft.com/office/drawing/2014/main" id="{420CE7B2-2FE3-A6D0-9875-9A7B5CBAE98F}"/>
              </a:ext>
            </a:extLst>
          </p:cNvPr>
          <p:cNvSpPr/>
          <p:nvPr/>
        </p:nvSpPr>
        <p:spPr>
          <a:xfrm>
            <a:off x="12859555" y="7759521"/>
            <a:ext cx="1687132" cy="37992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77058"/>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Roboto Medium" pitchFamily="34" charset="0"/>
                <a:ea typeface="Roboto Medium" pitchFamily="34" charset="-122"/>
                <a:cs typeface="Roboto Medium" pitchFamily="34" charset="-120"/>
              </a:rPr>
              <a:t>Problem Statement</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Roboto Medium" pitchFamily="34" charset="0"/>
                <a:ea typeface="Roboto Medium" pitchFamily="34" charset="-122"/>
                <a:cs typeface="Roboto Medium" pitchFamily="34" charset="-120"/>
              </a:rPr>
              <a:t>Growing Threat</a:t>
            </a:r>
            <a:endParaRPr lang="en-US" sz="2200" dirty="0"/>
          </a:p>
        </p:txBody>
      </p:sp>
      <p:sp>
        <p:nvSpPr>
          <p:cNvPr id="4" name="Text 2"/>
          <p:cNvSpPr/>
          <p:nvPr/>
        </p:nvSpPr>
        <p:spPr>
          <a:xfrm>
            <a:off x="793790"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Roboto" pitchFamily="34" charset="0"/>
                <a:ea typeface="Roboto" pitchFamily="34" charset="-122"/>
                <a:cs typeface="Roboto" pitchFamily="34" charset="-120"/>
              </a:rPr>
              <a:t>Phishing attacks, where fake websites designed to steal personal information are increasingly common, pose a significant threat to online security. These websites can appear identical to legitimate platforms, making them difficult to identify.</a:t>
            </a:r>
            <a:endParaRPr lang="en-US" sz="1750" dirty="0"/>
          </a:p>
        </p:txBody>
      </p:sp>
      <p:sp>
        <p:nvSpPr>
          <p:cNvPr id="5" name="Text 3"/>
          <p:cNvSpPr/>
          <p:nvPr/>
        </p:nvSpPr>
        <p:spPr>
          <a:xfrm>
            <a:off x="7599521"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Roboto Medium" pitchFamily="34" charset="0"/>
                <a:ea typeface="Roboto Medium" pitchFamily="34" charset="-122"/>
                <a:cs typeface="Roboto Medium" pitchFamily="34" charset="-120"/>
              </a:rPr>
              <a:t>Ineffective Solutions</a:t>
            </a:r>
            <a:endParaRPr lang="en-US" sz="2200" dirty="0"/>
          </a:p>
        </p:txBody>
      </p:sp>
      <p:sp>
        <p:nvSpPr>
          <p:cNvPr id="6" name="Text 4"/>
          <p:cNvSpPr/>
          <p:nvPr/>
        </p:nvSpPr>
        <p:spPr>
          <a:xfrm>
            <a:off x="7599521" y="4033957"/>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Roboto" pitchFamily="34" charset="0"/>
                <a:ea typeface="Roboto" pitchFamily="34" charset="-122"/>
                <a:cs typeface="Roboto" pitchFamily="34" charset="-120"/>
              </a:rPr>
              <a:t>Traditional approaches, such as manual verification and user awareness campaigns, are often slow and insufficient to combat phishing websites. An automated solution is needed to detect phishing sites quickly and effectively.</a:t>
            </a:r>
            <a:endParaRPr lang="en-US" sz="1750" dirty="0"/>
          </a:p>
        </p:txBody>
      </p:sp>
      <p:sp>
        <p:nvSpPr>
          <p:cNvPr id="14" name="Rectangle 13">
            <a:extLst>
              <a:ext uri="{FF2B5EF4-FFF2-40B4-BE49-F238E27FC236}">
                <a16:creationId xmlns:a16="http://schemas.microsoft.com/office/drawing/2014/main" id="{073F95AA-75F1-3FF4-D0EE-0BAF0801A577}"/>
              </a:ext>
            </a:extLst>
          </p:cNvPr>
          <p:cNvSpPr/>
          <p:nvPr/>
        </p:nvSpPr>
        <p:spPr>
          <a:xfrm>
            <a:off x="12840101" y="7729086"/>
            <a:ext cx="1703672" cy="40426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727847"/>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Roboto Medium" pitchFamily="34" charset="0"/>
                <a:ea typeface="Roboto Medium" pitchFamily="34" charset="-122"/>
                <a:cs typeface="Roboto Medium" pitchFamily="34" charset="-120"/>
              </a:rPr>
              <a:t>Project Goals</a:t>
            </a:r>
            <a:endParaRPr lang="en-US" sz="4450" dirty="0"/>
          </a:p>
        </p:txBody>
      </p:sp>
      <p:sp>
        <p:nvSpPr>
          <p:cNvPr id="4" name="Shape 1"/>
          <p:cNvSpPr/>
          <p:nvPr/>
        </p:nvSpPr>
        <p:spPr>
          <a:xfrm>
            <a:off x="793790" y="5031938"/>
            <a:ext cx="510302" cy="510302"/>
          </a:xfrm>
          <a:prstGeom prst="roundRect">
            <a:avLst>
              <a:gd name="adj" fmla="val 18669"/>
            </a:avLst>
          </a:prstGeom>
          <a:solidFill>
            <a:srgbClr val="182567"/>
          </a:solidFill>
          <a:ln w="7620">
            <a:solidFill>
              <a:srgbClr val="313E80"/>
            </a:solidFill>
            <a:prstDash val="solid"/>
          </a:ln>
        </p:spPr>
        <p:txBody>
          <a:bodyPr/>
          <a:lstStyle/>
          <a:p>
            <a:endParaRPr lang="en-US"/>
          </a:p>
        </p:txBody>
      </p:sp>
      <p:sp>
        <p:nvSpPr>
          <p:cNvPr id="5" name="Text 2"/>
          <p:cNvSpPr/>
          <p:nvPr/>
        </p:nvSpPr>
        <p:spPr>
          <a:xfrm>
            <a:off x="952262" y="5116949"/>
            <a:ext cx="193358" cy="34028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Roboto Medium" pitchFamily="34" charset="0"/>
                <a:ea typeface="Roboto Medium" pitchFamily="34" charset="-122"/>
                <a:cs typeface="Roboto Medium" pitchFamily="34" charset="-120"/>
              </a:rPr>
              <a:t>1</a:t>
            </a:r>
            <a:endParaRPr lang="en-US" sz="2650" dirty="0"/>
          </a:p>
        </p:txBody>
      </p:sp>
      <p:sp>
        <p:nvSpPr>
          <p:cNvPr id="6" name="Text 3"/>
          <p:cNvSpPr/>
          <p:nvPr/>
        </p:nvSpPr>
        <p:spPr>
          <a:xfrm>
            <a:off x="1530906" y="503193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D0D8"/>
                </a:solidFill>
                <a:latin typeface="Roboto Medium" pitchFamily="34" charset="0"/>
                <a:ea typeface="Roboto Medium" pitchFamily="34" charset="-122"/>
                <a:cs typeface="Roboto Medium" pitchFamily="34" charset="-120"/>
              </a:rPr>
              <a:t>Automated Detection</a:t>
            </a:r>
            <a:endParaRPr lang="en-US" sz="2200" dirty="0"/>
          </a:p>
        </p:txBody>
      </p:sp>
      <p:sp>
        <p:nvSpPr>
          <p:cNvPr id="7" name="Text 4"/>
          <p:cNvSpPr/>
          <p:nvPr/>
        </p:nvSpPr>
        <p:spPr>
          <a:xfrm>
            <a:off x="1530906" y="5522357"/>
            <a:ext cx="3459242" cy="1814513"/>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Roboto" pitchFamily="34" charset="0"/>
                <a:ea typeface="Roboto" pitchFamily="34" charset="-122"/>
                <a:cs typeface="Roboto" pitchFamily="34" charset="-120"/>
              </a:rPr>
              <a:t>The primary goal of this project is to develop an automated system that can analyze websites in real time for potential phishing attempts.</a:t>
            </a:r>
            <a:endParaRPr lang="en-US" sz="1750" dirty="0"/>
          </a:p>
        </p:txBody>
      </p:sp>
      <p:sp>
        <p:nvSpPr>
          <p:cNvPr id="8" name="Shape 5"/>
          <p:cNvSpPr/>
          <p:nvPr/>
        </p:nvSpPr>
        <p:spPr>
          <a:xfrm>
            <a:off x="5216962" y="5031938"/>
            <a:ext cx="510302" cy="510302"/>
          </a:xfrm>
          <a:prstGeom prst="roundRect">
            <a:avLst>
              <a:gd name="adj" fmla="val 18669"/>
            </a:avLst>
          </a:prstGeom>
          <a:solidFill>
            <a:srgbClr val="182567"/>
          </a:solidFill>
          <a:ln w="7620">
            <a:solidFill>
              <a:srgbClr val="313E80"/>
            </a:solidFill>
            <a:prstDash val="solid"/>
          </a:ln>
        </p:spPr>
        <p:txBody>
          <a:bodyPr/>
          <a:lstStyle/>
          <a:p>
            <a:endParaRPr lang="en-US"/>
          </a:p>
        </p:txBody>
      </p:sp>
      <p:sp>
        <p:nvSpPr>
          <p:cNvPr id="9" name="Text 6"/>
          <p:cNvSpPr/>
          <p:nvPr/>
        </p:nvSpPr>
        <p:spPr>
          <a:xfrm>
            <a:off x="5375434" y="5116949"/>
            <a:ext cx="193358" cy="34028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Roboto Medium" pitchFamily="34" charset="0"/>
                <a:ea typeface="Roboto Medium" pitchFamily="34" charset="-122"/>
                <a:cs typeface="Roboto Medium" pitchFamily="34" charset="-120"/>
              </a:rPr>
              <a:t>2</a:t>
            </a:r>
            <a:endParaRPr lang="en-US" sz="2650" dirty="0"/>
          </a:p>
        </p:txBody>
      </p:sp>
      <p:sp>
        <p:nvSpPr>
          <p:cNvPr id="10" name="Text 7"/>
          <p:cNvSpPr/>
          <p:nvPr/>
        </p:nvSpPr>
        <p:spPr>
          <a:xfrm>
            <a:off x="5954078" y="503193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D0D8"/>
                </a:solidFill>
                <a:latin typeface="Roboto Medium" pitchFamily="34" charset="0"/>
                <a:ea typeface="Roboto Medium" pitchFamily="34" charset="-122"/>
                <a:cs typeface="Roboto Medium" pitchFamily="34" charset="-120"/>
              </a:rPr>
              <a:t>Real-Time Alerts</a:t>
            </a:r>
            <a:endParaRPr lang="en-US" sz="2200" dirty="0"/>
          </a:p>
        </p:txBody>
      </p:sp>
      <p:sp>
        <p:nvSpPr>
          <p:cNvPr id="11" name="Text 8"/>
          <p:cNvSpPr/>
          <p:nvPr/>
        </p:nvSpPr>
        <p:spPr>
          <a:xfrm>
            <a:off x="5954078" y="5522357"/>
            <a:ext cx="3459242" cy="1451610"/>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Roboto" pitchFamily="34" charset="0"/>
                <a:ea typeface="Roboto" pitchFamily="34" charset="-122"/>
                <a:cs typeface="Roboto" pitchFamily="34" charset="-120"/>
              </a:rPr>
              <a:t>The system should alert users or administrators to the presence of phishing sites before sensitive data is compromised.</a:t>
            </a:r>
            <a:endParaRPr lang="en-US" sz="1750" dirty="0"/>
          </a:p>
        </p:txBody>
      </p:sp>
      <p:sp>
        <p:nvSpPr>
          <p:cNvPr id="12" name="Shape 9"/>
          <p:cNvSpPr/>
          <p:nvPr/>
        </p:nvSpPr>
        <p:spPr>
          <a:xfrm>
            <a:off x="9640133" y="5031938"/>
            <a:ext cx="510302" cy="510302"/>
          </a:xfrm>
          <a:prstGeom prst="roundRect">
            <a:avLst>
              <a:gd name="adj" fmla="val 18669"/>
            </a:avLst>
          </a:prstGeom>
          <a:solidFill>
            <a:srgbClr val="182567"/>
          </a:solidFill>
          <a:ln w="7620">
            <a:solidFill>
              <a:srgbClr val="313E80"/>
            </a:solidFill>
            <a:prstDash val="solid"/>
          </a:ln>
        </p:spPr>
        <p:txBody>
          <a:bodyPr/>
          <a:lstStyle/>
          <a:p>
            <a:endParaRPr lang="en-US"/>
          </a:p>
        </p:txBody>
      </p:sp>
      <p:sp>
        <p:nvSpPr>
          <p:cNvPr id="13" name="Text 10"/>
          <p:cNvSpPr/>
          <p:nvPr/>
        </p:nvSpPr>
        <p:spPr>
          <a:xfrm>
            <a:off x="9798606" y="5116949"/>
            <a:ext cx="193358" cy="34028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Roboto Medium" pitchFamily="34" charset="0"/>
                <a:ea typeface="Roboto Medium" pitchFamily="34" charset="-122"/>
                <a:cs typeface="Roboto Medium" pitchFamily="34" charset="-120"/>
              </a:rPr>
              <a:t>3</a:t>
            </a:r>
            <a:endParaRPr lang="en-US" sz="2650" dirty="0"/>
          </a:p>
        </p:txBody>
      </p:sp>
      <p:sp>
        <p:nvSpPr>
          <p:cNvPr id="14" name="Text 11"/>
          <p:cNvSpPr/>
          <p:nvPr/>
        </p:nvSpPr>
        <p:spPr>
          <a:xfrm>
            <a:off x="10377249" y="503193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D0D8"/>
                </a:solidFill>
                <a:latin typeface="Roboto Medium" pitchFamily="34" charset="0"/>
                <a:ea typeface="Roboto Medium" pitchFamily="34" charset="-122"/>
                <a:cs typeface="Roboto Medium" pitchFamily="34" charset="-120"/>
              </a:rPr>
              <a:t>Enhanced Security</a:t>
            </a:r>
            <a:endParaRPr lang="en-US" sz="2200" dirty="0"/>
          </a:p>
        </p:txBody>
      </p:sp>
      <p:sp>
        <p:nvSpPr>
          <p:cNvPr id="15" name="Text 12"/>
          <p:cNvSpPr/>
          <p:nvPr/>
        </p:nvSpPr>
        <p:spPr>
          <a:xfrm>
            <a:off x="10377249" y="5522357"/>
            <a:ext cx="3459242" cy="1814513"/>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Roboto" pitchFamily="34" charset="0"/>
                <a:ea typeface="Roboto" pitchFamily="34" charset="-122"/>
                <a:cs typeface="Roboto" pitchFamily="34" charset="-120"/>
              </a:rPr>
              <a:t>By identifying and blocking phishing websites, the system will help reduce the risks associated with these attacks and improve overall online security.</a:t>
            </a:r>
            <a:endParaRPr lang="en-US" sz="1750" dirty="0"/>
          </a:p>
        </p:txBody>
      </p:sp>
      <p:sp>
        <p:nvSpPr>
          <p:cNvPr id="17" name="Rectangle 16">
            <a:extLst>
              <a:ext uri="{FF2B5EF4-FFF2-40B4-BE49-F238E27FC236}">
                <a16:creationId xmlns:a16="http://schemas.microsoft.com/office/drawing/2014/main" id="{3A4A0357-0480-8BF8-E349-8A97403A37A2}"/>
              </a:ext>
            </a:extLst>
          </p:cNvPr>
          <p:cNvSpPr/>
          <p:nvPr/>
        </p:nvSpPr>
        <p:spPr>
          <a:xfrm>
            <a:off x="12859352" y="7748337"/>
            <a:ext cx="1703671" cy="4138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4826" y="748546"/>
            <a:ext cx="5275064" cy="659368"/>
          </a:xfrm>
          <a:prstGeom prst="rect">
            <a:avLst/>
          </a:prstGeom>
          <a:noFill/>
          <a:ln/>
        </p:spPr>
        <p:txBody>
          <a:bodyPr wrap="none" lIns="0" tIns="0" rIns="0" bIns="0" rtlCol="0" anchor="t"/>
          <a:lstStyle/>
          <a:p>
            <a:pPr marL="0" indent="0">
              <a:lnSpc>
                <a:spcPts val="5150"/>
              </a:lnSpc>
              <a:buNone/>
            </a:pPr>
            <a:r>
              <a:rPr lang="en-US" sz="4150" dirty="0">
                <a:solidFill>
                  <a:srgbClr val="FFFFFF"/>
                </a:solidFill>
                <a:latin typeface="Roboto Medium" pitchFamily="34" charset="0"/>
                <a:ea typeface="Roboto Medium" pitchFamily="34" charset="-122"/>
                <a:cs typeface="Roboto Medium" pitchFamily="34" charset="-120"/>
              </a:rPr>
              <a:t>Methodology</a:t>
            </a:r>
            <a:endParaRPr lang="en-US" sz="4150" dirty="0"/>
          </a:p>
        </p:txBody>
      </p:sp>
      <p:sp>
        <p:nvSpPr>
          <p:cNvPr id="4" name="Shape 1"/>
          <p:cNvSpPr/>
          <p:nvPr/>
        </p:nvSpPr>
        <p:spPr>
          <a:xfrm>
            <a:off x="6529864" y="1724382"/>
            <a:ext cx="22860" cy="5756553"/>
          </a:xfrm>
          <a:prstGeom prst="roundRect">
            <a:avLst>
              <a:gd name="adj" fmla="val 387669"/>
            </a:avLst>
          </a:prstGeom>
          <a:solidFill>
            <a:srgbClr val="313E80"/>
          </a:solidFill>
          <a:ln/>
        </p:spPr>
        <p:txBody>
          <a:bodyPr/>
          <a:lstStyle/>
          <a:p>
            <a:endParaRPr lang="en-US"/>
          </a:p>
        </p:txBody>
      </p:sp>
      <p:sp>
        <p:nvSpPr>
          <p:cNvPr id="5" name="Shape 2"/>
          <p:cNvSpPr/>
          <p:nvPr/>
        </p:nvSpPr>
        <p:spPr>
          <a:xfrm>
            <a:off x="6755785" y="2187535"/>
            <a:ext cx="738426" cy="22860"/>
          </a:xfrm>
          <a:prstGeom prst="roundRect">
            <a:avLst>
              <a:gd name="adj" fmla="val 387669"/>
            </a:avLst>
          </a:prstGeom>
          <a:solidFill>
            <a:srgbClr val="313E80"/>
          </a:solidFill>
          <a:ln/>
        </p:spPr>
        <p:txBody>
          <a:bodyPr/>
          <a:lstStyle/>
          <a:p>
            <a:endParaRPr lang="en-US"/>
          </a:p>
        </p:txBody>
      </p:sp>
      <p:sp>
        <p:nvSpPr>
          <p:cNvPr id="6" name="Shape 3"/>
          <p:cNvSpPr/>
          <p:nvPr/>
        </p:nvSpPr>
        <p:spPr>
          <a:xfrm>
            <a:off x="6303943" y="1961674"/>
            <a:ext cx="474702" cy="474702"/>
          </a:xfrm>
          <a:prstGeom prst="roundRect">
            <a:avLst>
              <a:gd name="adj" fmla="val 18669"/>
            </a:avLst>
          </a:prstGeom>
          <a:solidFill>
            <a:srgbClr val="182567"/>
          </a:solidFill>
          <a:ln w="7620">
            <a:solidFill>
              <a:srgbClr val="313E80"/>
            </a:solidFill>
            <a:prstDash val="solid"/>
          </a:ln>
        </p:spPr>
        <p:txBody>
          <a:bodyPr/>
          <a:lstStyle/>
          <a:p>
            <a:endParaRPr lang="en-US"/>
          </a:p>
        </p:txBody>
      </p:sp>
      <p:sp>
        <p:nvSpPr>
          <p:cNvPr id="7" name="Text 4"/>
          <p:cNvSpPr/>
          <p:nvPr/>
        </p:nvSpPr>
        <p:spPr>
          <a:xfrm>
            <a:off x="6451342" y="2040731"/>
            <a:ext cx="179903" cy="316468"/>
          </a:xfrm>
          <a:prstGeom prst="rect">
            <a:avLst/>
          </a:prstGeom>
          <a:noFill/>
          <a:ln/>
        </p:spPr>
        <p:txBody>
          <a:bodyPr wrap="none" lIns="0" tIns="0" rIns="0" bIns="0" rtlCol="0" anchor="t"/>
          <a:lstStyle/>
          <a:p>
            <a:pPr marL="0" indent="0" algn="ctr">
              <a:lnSpc>
                <a:spcPts val="2450"/>
              </a:lnSpc>
              <a:buNone/>
            </a:pPr>
            <a:r>
              <a:rPr lang="en-US" sz="2450" dirty="0">
                <a:solidFill>
                  <a:srgbClr val="CFD0D8"/>
                </a:solidFill>
                <a:latin typeface="Roboto Medium" pitchFamily="34" charset="0"/>
                <a:ea typeface="Roboto Medium" pitchFamily="34" charset="-122"/>
                <a:cs typeface="Roboto Medium" pitchFamily="34" charset="-120"/>
              </a:rPr>
              <a:t>1</a:t>
            </a:r>
            <a:endParaRPr lang="en-US" sz="2450" dirty="0"/>
          </a:p>
        </p:txBody>
      </p:sp>
      <p:sp>
        <p:nvSpPr>
          <p:cNvPr id="8" name="Text 5"/>
          <p:cNvSpPr/>
          <p:nvPr/>
        </p:nvSpPr>
        <p:spPr>
          <a:xfrm>
            <a:off x="7701796" y="1935361"/>
            <a:ext cx="2637473" cy="329565"/>
          </a:xfrm>
          <a:prstGeom prst="rect">
            <a:avLst/>
          </a:prstGeom>
          <a:noFill/>
          <a:ln/>
        </p:spPr>
        <p:txBody>
          <a:bodyPr wrap="none" lIns="0" tIns="0" rIns="0" bIns="0" rtlCol="0" anchor="t"/>
          <a:lstStyle/>
          <a:p>
            <a:pPr marL="0" indent="0" algn="l">
              <a:lnSpc>
                <a:spcPts val="2550"/>
              </a:lnSpc>
              <a:buNone/>
            </a:pPr>
            <a:r>
              <a:rPr lang="en-US" sz="2050" dirty="0">
                <a:solidFill>
                  <a:srgbClr val="CFD0D8"/>
                </a:solidFill>
                <a:latin typeface="Roboto Medium" pitchFamily="34" charset="0"/>
                <a:ea typeface="Roboto Medium" pitchFamily="34" charset="-122"/>
                <a:cs typeface="Roboto Medium" pitchFamily="34" charset="-120"/>
              </a:rPr>
              <a:t>URL Analysis</a:t>
            </a:r>
            <a:endParaRPr lang="en-US" sz="2050" dirty="0"/>
          </a:p>
        </p:txBody>
      </p:sp>
      <p:sp>
        <p:nvSpPr>
          <p:cNvPr id="9" name="Text 6"/>
          <p:cNvSpPr/>
          <p:nvPr/>
        </p:nvSpPr>
        <p:spPr>
          <a:xfrm>
            <a:off x="7701796" y="2391489"/>
            <a:ext cx="6190178" cy="1012627"/>
          </a:xfrm>
          <a:prstGeom prst="rect">
            <a:avLst/>
          </a:prstGeom>
          <a:noFill/>
          <a:ln/>
        </p:spPr>
        <p:txBody>
          <a:bodyPr wrap="square" lIns="0" tIns="0" rIns="0" bIns="0" rtlCol="0" anchor="t"/>
          <a:lstStyle/>
          <a:p>
            <a:pPr marL="0" indent="0" algn="l">
              <a:lnSpc>
                <a:spcPts val="2650"/>
              </a:lnSpc>
              <a:buNone/>
            </a:pPr>
            <a:r>
              <a:rPr lang="en-US" sz="1650" dirty="0">
                <a:solidFill>
                  <a:srgbClr val="CFD0D8"/>
                </a:solidFill>
                <a:latin typeface="Roboto" pitchFamily="34" charset="0"/>
                <a:ea typeface="Roboto" pitchFamily="34" charset="-122"/>
                <a:cs typeface="Roboto" pitchFamily="34" charset="-120"/>
              </a:rPr>
              <a:t>The system analyzes the URL for suspicious patterns, such as misspelled domain names, excessive use of special characters, and signs of obfuscation.</a:t>
            </a:r>
            <a:endParaRPr lang="en-US" sz="1650" dirty="0"/>
          </a:p>
        </p:txBody>
      </p:sp>
      <p:sp>
        <p:nvSpPr>
          <p:cNvPr id="10" name="Shape 7"/>
          <p:cNvSpPr/>
          <p:nvPr/>
        </p:nvSpPr>
        <p:spPr>
          <a:xfrm>
            <a:off x="6755785" y="4289227"/>
            <a:ext cx="738426" cy="22860"/>
          </a:xfrm>
          <a:prstGeom prst="roundRect">
            <a:avLst>
              <a:gd name="adj" fmla="val 387669"/>
            </a:avLst>
          </a:prstGeom>
          <a:solidFill>
            <a:srgbClr val="313E80"/>
          </a:solidFill>
          <a:ln/>
        </p:spPr>
        <p:txBody>
          <a:bodyPr/>
          <a:lstStyle/>
          <a:p>
            <a:endParaRPr lang="en-US"/>
          </a:p>
        </p:txBody>
      </p:sp>
      <p:sp>
        <p:nvSpPr>
          <p:cNvPr id="11" name="Shape 8"/>
          <p:cNvSpPr/>
          <p:nvPr/>
        </p:nvSpPr>
        <p:spPr>
          <a:xfrm>
            <a:off x="6303943" y="4063365"/>
            <a:ext cx="474702" cy="474702"/>
          </a:xfrm>
          <a:prstGeom prst="roundRect">
            <a:avLst>
              <a:gd name="adj" fmla="val 18669"/>
            </a:avLst>
          </a:prstGeom>
          <a:solidFill>
            <a:srgbClr val="182567"/>
          </a:solidFill>
          <a:ln w="7620">
            <a:solidFill>
              <a:srgbClr val="313E80"/>
            </a:solidFill>
            <a:prstDash val="solid"/>
          </a:ln>
        </p:spPr>
        <p:txBody>
          <a:bodyPr/>
          <a:lstStyle/>
          <a:p>
            <a:endParaRPr lang="en-US"/>
          </a:p>
        </p:txBody>
      </p:sp>
      <p:sp>
        <p:nvSpPr>
          <p:cNvPr id="12" name="Text 9"/>
          <p:cNvSpPr/>
          <p:nvPr/>
        </p:nvSpPr>
        <p:spPr>
          <a:xfrm>
            <a:off x="6451342" y="4142423"/>
            <a:ext cx="179903" cy="316468"/>
          </a:xfrm>
          <a:prstGeom prst="rect">
            <a:avLst/>
          </a:prstGeom>
          <a:noFill/>
          <a:ln/>
        </p:spPr>
        <p:txBody>
          <a:bodyPr wrap="none" lIns="0" tIns="0" rIns="0" bIns="0" rtlCol="0" anchor="t"/>
          <a:lstStyle/>
          <a:p>
            <a:pPr marL="0" indent="0" algn="ctr">
              <a:lnSpc>
                <a:spcPts val="2450"/>
              </a:lnSpc>
              <a:buNone/>
            </a:pPr>
            <a:r>
              <a:rPr lang="en-US" sz="2450" dirty="0">
                <a:solidFill>
                  <a:srgbClr val="CFD0D8"/>
                </a:solidFill>
                <a:latin typeface="Roboto Medium" pitchFamily="34" charset="0"/>
                <a:ea typeface="Roboto Medium" pitchFamily="34" charset="-122"/>
                <a:cs typeface="Roboto Medium" pitchFamily="34" charset="-120"/>
              </a:rPr>
              <a:t>2</a:t>
            </a:r>
            <a:endParaRPr lang="en-US" sz="2450" dirty="0"/>
          </a:p>
        </p:txBody>
      </p:sp>
      <p:sp>
        <p:nvSpPr>
          <p:cNvPr id="13" name="Text 10"/>
          <p:cNvSpPr/>
          <p:nvPr/>
        </p:nvSpPr>
        <p:spPr>
          <a:xfrm>
            <a:off x="7701796" y="4037052"/>
            <a:ext cx="2637473" cy="329565"/>
          </a:xfrm>
          <a:prstGeom prst="rect">
            <a:avLst/>
          </a:prstGeom>
          <a:noFill/>
          <a:ln/>
        </p:spPr>
        <p:txBody>
          <a:bodyPr wrap="none" lIns="0" tIns="0" rIns="0" bIns="0" rtlCol="0" anchor="t"/>
          <a:lstStyle/>
          <a:p>
            <a:pPr marL="0" indent="0" algn="l">
              <a:lnSpc>
                <a:spcPts val="2550"/>
              </a:lnSpc>
              <a:buNone/>
            </a:pPr>
            <a:r>
              <a:rPr lang="en-US" sz="2050" dirty="0">
                <a:solidFill>
                  <a:srgbClr val="CFD0D8"/>
                </a:solidFill>
                <a:latin typeface="Roboto Medium" pitchFamily="34" charset="0"/>
                <a:ea typeface="Roboto Medium" pitchFamily="34" charset="-122"/>
                <a:cs typeface="Roboto Medium" pitchFamily="34" charset="-120"/>
              </a:rPr>
              <a:t>Content Analysis</a:t>
            </a:r>
            <a:endParaRPr lang="en-US" sz="2050" dirty="0"/>
          </a:p>
        </p:txBody>
      </p:sp>
      <p:sp>
        <p:nvSpPr>
          <p:cNvPr id="14" name="Text 11"/>
          <p:cNvSpPr/>
          <p:nvPr/>
        </p:nvSpPr>
        <p:spPr>
          <a:xfrm>
            <a:off x="7701796" y="4493181"/>
            <a:ext cx="6190178" cy="675084"/>
          </a:xfrm>
          <a:prstGeom prst="rect">
            <a:avLst/>
          </a:prstGeom>
          <a:noFill/>
          <a:ln/>
        </p:spPr>
        <p:txBody>
          <a:bodyPr wrap="square" lIns="0" tIns="0" rIns="0" bIns="0" rtlCol="0" anchor="t"/>
          <a:lstStyle/>
          <a:p>
            <a:pPr marL="0" indent="0" algn="l">
              <a:lnSpc>
                <a:spcPts val="2650"/>
              </a:lnSpc>
              <a:buNone/>
            </a:pPr>
            <a:r>
              <a:rPr lang="en-US" sz="1650" dirty="0">
                <a:solidFill>
                  <a:srgbClr val="CFD0D8"/>
                </a:solidFill>
                <a:latin typeface="Roboto" pitchFamily="34" charset="0"/>
                <a:ea typeface="Roboto" pitchFamily="34" charset="-122"/>
                <a:cs typeface="Roboto" pitchFamily="34" charset="-120"/>
              </a:rPr>
              <a:t>Website content is examined for elements like fake login forms, suspicious keywords, and inconsistent HTML structures.</a:t>
            </a:r>
            <a:endParaRPr lang="en-US" sz="1650" dirty="0"/>
          </a:p>
        </p:txBody>
      </p:sp>
      <p:sp>
        <p:nvSpPr>
          <p:cNvPr id="15" name="Shape 12"/>
          <p:cNvSpPr/>
          <p:nvPr/>
        </p:nvSpPr>
        <p:spPr>
          <a:xfrm>
            <a:off x="6755785" y="6053376"/>
            <a:ext cx="738426" cy="22860"/>
          </a:xfrm>
          <a:prstGeom prst="roundRect">
            <a:avLst>
              <a:gd name="adj" fmla="val 387669"/>
            </a:avLst>
          </a:prstGeom>
          <a:solidFill>
            <a:srgbClr val="313E80"/>
          </a:solidFill>
          <a:ln/>
        </p:spPr>
        <p:txBody>
          <a:bodyPr/>
          <a:lstStyle/>
          <a:p>
            <a:endParaRPr lang="en-US"/>
          </a:p>
        </p:txBody>
      </p:sp>
      <p:sp>
        <p:nvSpPr>
          <p:cNvPr id="16" name="Shape 13"/>
          <p:cNvSpPr/>
          <p:nvPr/>
        </p:nvSpPr>
        <p:spPr>
          <a:xfrm>
            <a:off x="6303943" y="5827514"/>
            <a:ext cx="474702" cy="474702"/>
          </a:xfrm>
          <a:prstGeom prst="roundRect">
            <a:avLst>
              <a:gd name="adj" fmla="val 18669"/>
            </a:avLst>
          </a:prstGeom>
          <a:solidFill>
            <a:srgbClr val="182567"/>
          </a:solidFill>
          <a:ln w="7620">
            <a:solidFill>
              <a:srgbClr val="313E80"/>
            </a:solidFill>
            <a:prstDash val="solid"/>
          </a:ln>
        </p:spPr>
        <p:txBody>
          <a:bodyPr/>
          <a:lstStyle/>
          <a:p>
            <a:endParaRPr lang="en-US"/>
          </a:p>
        </p:txBody>
      </p:sp>
      <p:sp>
        <p:nvSpPr>
          <p:cNvPr id="17" name="Text 14"/>
          <p:cNvSpPr/>
          <p:nvPr/>
        </p:nvSpPr>
        <p:spPr>
          <a:xfrm>
            <a:off x="6451342" y="5906572"/>
            <a:ext cx="179903" cy="316468"/>
          </a:xfrm>
          <a:prstGeom prst="rect">
            <a:avLst/>
          </a:prstGeom>
          <a:noFill/>
          <a:ln/>
        </p:spPr>
        <p:txBody>
          <a:bodyPr wrap="none" lIns="0" tIns="0" rIns="0" bIns="0" rtlCol="0" anchor="t"/>
          <a:lstStyle/>
          <a:p>
            <a:pPr marL="0" indent="0" algn="ctr">
              <a:lnSpc>
                <a:spcPts val="2450"/>
              </a:lnSpc>
              <a:buNone/>
            </a:pPr>
            <a:r>
              <a:rPr lang="en-US" sz="2450" dirty="0">
                <a:solidFill>
                  <a:srgbClr val="CFD0D8"/>
                </a:solidFill>
                <a:latin typeface="Roboto Medium" pitchFamily="34" charset="0"/>
                <a:ea typeface="Roboto Medium" pitchFamily="34" charset="-122"/>
                <a:cs typeface="Roboto Medium" pitchFamily="34" charset="-120"/>
              </a:rPr>
              <a:t>3</a:t>
            </a:r>
            <a:endParaRPr lang="en-US" sz="2450" dirty="0"/>
          </a:p>
        </p:txBody>
      </p:sp>
      <p:sp>
        <p:nvSpPr>
          <p:cNvPr id="18" name="Text 15"/>
          <p:cNvSpPr/>
          <p:nvPr/>
        </p:nvSpPr>
        <p:spPr>
          <a:xfrm>
            <a:off x="7701796" y="5801201"/>
            <a:ext cx="2637473" cy="329565"/>
          </a:xfrm>
          <a:prstGeom prst="rect">
            <a:avLst/>
          </a:prstGeom>
          <a:noFill/>
          <a:ln/>
        </p:spPr>
        <p:txBody>
          <a:bodyPr wrap="none" lIns="0" tIns="0" rIns="0" bIns="0" rtlCol="0" anchor="t"/>
          <a:lstStyle/>
          <a:p>
            <a:pPr marL="0" indent="0" algn="l">
              <a:lnSpc>
                <a:spcPts val="2550"/>
              </a:lnSpc>
              <a:buNone/>
            </a:pPr>
            <a:r>
              <a:rPr lang="en-US" sz="2050" dirty="0">
                <a:solidFill>
                  <a:srgbClr val="CFD0D8"/>
                </a:solidFill>
                <a:latin typeface="Roboto Medium" pitchFamily="34" charset="0"/>
                <a:ea typeface="Roboto Medium" pitchFamily="34" charset="-122"/>
                <a:cs typeface="Roboto Medium" pitchFamily="34" charset="-120"/>
              </a:rPr>
              <a:t>Machine Learning</a:t>
            </a:r>
            <a:endParaRPr lang="en-US" sz="2050" dirty="0"/>
          </a:p>
        </p:txBody>
      </p:sp>
      <p:sp>
        <p:nvSpPr>
          <p:cNvPr id="19" name="Text 16"/>
          <p:cNvSpPr/>
          <p:nvPr/>
        </p:nvSpPr>
        <p:spPr>
          <a:xfrm>
            <a:off x="7701796" y="6257330"/>
            <a:ext cx="6190178" cy="1012627"/>
          </a:xfrm>
          <a:prstGeom prst="rect">
            <a:avLst/>
          </a:prstGeom>
          <a:noFill/>
          <a:ln/>
        </p:spPr>
        <p:txBody>
          <a:bodyPr wrap="square" lIns="0" tIns="0" rIns="0" bIns="0" rtlCol="0" anchor="t"/>
          <a:lstStyle/>
          <a:p>
            <a:pPr marL="0" indent="0" algn="l">
              <a:lnSpc>
                <a:spcPts val="2650"/>
              </a:lnSpc>
              <a:buNone/>
            </a:pPr>
            <a:r>
              <a:rPr lang="en-US" sz="1650" dirty="0">
                <a:solidFill>
                  <a:srgbClr val="CFD0D8"/>
                </a:solidFill>
                <a:latin typeface="Roboto" pitchFamily="34" charset="0"/>
                <a:ea typeface="Roboto" pitchFamily="34" charset="-122"/>
                <a:cs typeface="Roboto" pitchFamily="34" charset="-120"/>
              </a:rPr>
              <a:t>Machine learning algorithms, trained on a dataset of known phishing and legitimate sites, classify websites based on extracted features.</a:t>
            </a:r>
            <a:endParaRPr lang="en-US" sz="1650" dirty="0"/>
          </a:p>
        </p:txBody>
      </p:sp>
      <p:sp>
        <p:nvSpPr>
          <p:cNvPr id="21" name="Rectangle 20">
            <a:extLst>
              <a:ext uri="{FF2B5EF4-FFF2-40B4-BE49-F238E27FC236}">
                <a16:creationId xmlns:a16="http://schemas.microsoft.com/office/drawing/2014/main" id="{105E649E-AB1F-FBDE-38F6-A56B2A1350FB}"/>
              </a:ext>
            </a:extLst>
          </p:cNvPr>
          <p:cNvSpPr/>
          <p:nvPr/>
        </p:nvSpPr>
        <p:spPr>
          <a:xfrm>
            <a:off x="12811225" y="7729086"/>
            <a:ext cx="1742173" cy="40426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539960"/>
            <a:ext cx="7631192"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Roboto Medium" pitchFamily="34" charset="0"/>
                <a:ea typeface="Roboto Medium" pitchFamily="34" charset="-122"/>
                <a:cs typeface="Roboto Medium" pitchFamily="34" charset="-120"/>
              </a:rPr>
              <a:t>Model Training and Evaluation</a:t>
            </a:r>
            <a:endParaRPr lang="en-US" sz="4450" dirty="0"/>
          </a:p>
        </p:txBody>
      </p:sp>
      <p:sp>
        <p:nvSpPr>
          <p:cNvPr id="3" name="Text 1"/>
          <p:cNvSpPr/>
          <p:nvPr/>
        </p:nvSpPr>
        <p:spPr>
          <a:xfrm>
            <a:off x="793790" y="3815715"/>
            <a:ext cx="3198614"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Roboto Medium" pitchFamily="34" charset="0"/>
                <a:ea typeface="Roboto Medium" pitchFamily="34" charset="-122"/>
                <a:cs typeface="Roboto Medium" pitchFamily="34" charset="-120"/>
              </a:rPr>
              <a:t>Random Forest Classifier</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Roboto" pitchFamily="34" charset="0"/>
                <a:ea typeface="Roboto" pitchFamily="34" charset="-122"/>
                <a:cs typeface="Roboto" pitchFamily="34" charset="-120"/>
              </a:rPr>
              <a:t>The system employs a Random Forest Classifier, a machine learning algorithm known for its accuracy in identifying phishing sites.</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Roboto Medium" pitchFamily="34" charset="0"/>
                <a:ea typeface="Roboto Medium" pitchFamily="34" charset="-122"/>
                <a:cs typeface="Roboto Medium" pitchFamily="34" charset="-120"/>
              </a:rPr>
              <a:t>Feature Importance</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Roboto" pitchFamily="34" charset="0"/>
                <a:ea typeface="Roboto" pitchFamily="34" charset="-122"/>
                <a:cs typeface="Roboto" pitchFamily="34" charset="-120"/>
              </a:rPr>
              <a:t>Features like URL length, special characters, and domain age play a significant role in the classifier's ability to distinguish between phishing and safe websites.</a:t>
            </a:r>
            <a:endParaRPr lang="en-US" sz="1750" dirty="0"/>
          </a:p>
        </p:txBody>
      </p:sp>
      <p:sp>
        <p:nvSpPr>
          <p:cNvPr id="7" name="Rectangle 6">
            <a:extLst>
              <a:ext uri="{FF2B5EF4-FFF2-40B4-BE49-F238E27FC236}">
                <a16:creationId xmlns:a16="http://schemas.microsoft.com/office/drawing/2014/main" id="{A5F8B0D6-DB23-9AEC-7DE1-729E79B6F54F}"/>
              </a:ext>
            </a:extLst>
          </p:cNvPr>
          <p:cNvSpPr/>
          <p:nvPr/>
        </p:nvSpPr>
        <p:spPr>
          <a:xfrm>
            <a:off x="12859352" y="7748337"/>
            <a:ext cx="1703671" cy="4138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821430"/>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Roboto Medium" pitchFamily="34" charset="0"/>
                <a:ea typeface="Roboto Medium" pitchFamily="34" charset="-122"/>
                <a:cs typeface="Roboto Medium" pitchFamily="34" charset="-120"/>
              </a:rPr>
              <a:t>System Integration</a:t>
            </a:r>
            <a:endParaRPr lang="en-US" sz="4450" dirty="0"/>
          </a:p>
        </p:txBody>
      </p:sp>
      <p:pic>
        <p:nvPicPr>
          <p:cNvPr id="4" name="Image 1" descr="preencoded.png"/>
          <p:cNvPicPr>
            <a:picLocks noChangeAspect="1"/>
          </p:cNvPicPr>
          <p:nvPr/>
        </p:nvPicPr>
        <p:blipFill>
          <a:blip r:embed="rId4"/>
          <a:stretch>
            <a:fillRect/>
          </a:stretch>
        </p:blipFill>
        <p:spPr>
          <a:xfrm>
            <a:off x="793790" y="4870371"/>
            <a:ext cx="566976" cy="566976"/>
          </a:xfrm>
          <a:prstGeom prst="rect">
            <a:avLst/>
          </a:prstGeom>
        </p:spPr>
      </p:pic>
      <p:sp>
        <p:nvSpPr>
          <p:cNvPr id="5" name="Text 1"/>
          <p:cNvSpPr/>
          <p:nvPr/>
        </p:nvSpPr>
        <p:spPr>
          <a:xfrm>
            <a:off x="793790" y="566416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Flask API</a:t>
            </a:r>
            <a:endParaRPr lang="en-US" sz="2200" dirty="0"/>
          </a:p>
        </p:txBody>
      </p:sp>
      <p:sp>
        <p:nvSpPr>
          <p:cNvPr id="6" name="Text 2"/>
          <p:cNvSpPr/>
          <p:nvPr/>
        </p:nvSpPr>
        <p:spPr>
          <a:xfrm>
            <a:off x="793790" y="6154579"/>
            <a:ext cx="6351270"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 Flask API enables real-time classification of URLs, allowing the system to analyze and flag potential phishing sites quickly.</a:t>
            </a:r>
            <a:endParaRPr lang="en-US" sz="1750" dirty="0"/>
          </a:p>
        </p:txBody>
      </p:sp>
      <p:pic>
        <p:nvPicPr>
          <p:cNvPr id="7" name="Image 2" descr="preencoded.png"/>
          <p:cNvPicPr>
            <a:picLocks noChangeAspect="1"/>
          </p:cNvPicPr>
          <p:nvPr/>
        </p:nvPicPr>
        <p:blipFill>
          <a:blip r:embed="rId5"/>
          <a:stretch>
            <a:fillRect/>
          </a:stretch>
        </p:blipFill>
        <p:spPr>
          <a:xfrm>
            <a:off x="7485221" y="4870371"/>
            <a:ext cx="566976" cy="566976"/>
          </a:xfrm>
          <a:prstGeom prst="rect">
            <a:avLst/>
          </a:prstGeom>
        </p:spPr>
      </p:pic>
      <p:sp>
        <p:nvSpPr>
          <p:cNvPr id="8" name="Text 3"/>
          <p:cNvSpPr/>
          <p:nvPr/>
        </p:nvSpPr>
        <p:spPr>
          <a:xfrm>
            <a:off x="7485221" y="566416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Chrome Extension</a:t>
            </a:r>
            <a:endParaRPr lang="en-US" sz="2200" dirty="0"/>
          </a:p>
        </p:txBody>
      </p:sp>
      <p:sp>
        <p:nvSpPr>
          <p:cNvPr id="9" name="Text 4"/>
          <p:cNvSpPr/>
          <p:nvPr/>
        </p:nvSpPr>
        <p:spPr>
          <a:xfrm>
            <a:off x="7485221" y="6154579"/>
            <a:ext cx="6351389"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 Chrome extension integrates the detection system directly into the browser, alerting users when they visit a suspected phishing website.</a:t>
            </a:r>
            <a:endParaRPr lang="en-US" sz="1750" dirty="0"/>
          </a:p>
        </p:txBody>
      </p:sp>
      <p:sp>
        <p:nvSpPr>
          <p:cNvPr id="11" name="Rectangle 10">
            <a:extLst>
              <a:ext uri="{FF2B5EF4-FFF2-40B4-BE49-F238E27FC236}">
                <a16:creationId xmlns:a16="http://schemas.microsoft.com/office/drawing/2014/main" id="{1EC3CCD0-504B-C021-F57F-C4F1931E16C7}"/>
              </a:ext>
            </a:extLst>
          </p:cNvPr>
          <p:cNvSpPr/>
          <p:nvPr/>
        </p:nvSpPr>
        <p:spPr>
          <a:xfrm>
            <a:off x="12820851" y="7738712"/>
            <a:ext cx="1732547" cy="38501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28136"/>
            <a:ext cx="5898475"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Roboto Medium" pitchFamily="34" charset="0"/>
                <a:ea typeface="Roboto Medium" pitchFamily="34" charset="-122"/>
                <a:cs typeface="Roboto Medium" pitchFamily="34" charset="-120"/>
              </a:rPr>
              <a:t>Results and Discussion</a:t>
            </a:r>
            <a:endParaRPr lang="en-US" sz="4450" dirty="0"/>
          </a:p>
        </p:txBody>
      </p:sp>
      <p:sp>
        <p:nvSpPr>
          <p:cNvPr id="4" name="Text 1"/>
          <p:cNvSpPr/>
          <p:nvPr/>
        </p:nvSpPr>
        <p:spPr>
          <a:xfrm>
            <a:off x="6280190" y="3390424"/>
            <a:ext cx="7556421" cy="748427"/>
          </a:xfrm>
          <a:prstGeom prst="rect">
            <a:avLst/>
          </a:prstGeom>
          <a:noFill/>
          <a:ln/>
        </p:spPr>
        <p:txBody>
          <a:bodyPr wrap="none" lIns="0" tIns="0" rIns="0" bIns="0" rtlCol="0" anchor="t"/>
          <a:lstStyle/>
          <a:p>
            <a:pPr marL="0" indent="0" algn="ctr">
              <a:lnSpc>
                <a:spcPts val="5850"/>
              </a:lnSpc>
              <a:buNone/>
            </a:pPr>
            <a:r>
              <a:rPr lang="en-US" sz="5850" dirty="0">
                <a:solidFill>
                  <a:srgbClr val="CFD0D8"/>
                </a:solidFill>
                <a:latin typeface="Roboto Medium" pitchFamily="34" charset="0"/>
                <a:ea typeface="Roboto Medium" pitchFamily="34" charset="-122"/>
                <a:cs typeface="Roboto Medium" pitchFamily="34" charset="-120"/>
              </a:rPr>
              <a:t>87%</a:t>
            </a:r>
            <a:endParaRPr lang="en-US" sz="5850" dirty="0"/>
          </a:p>
        </p:txBody>
      </p:sp>
      <p:sp>
        <p:nvSpPr>
          <p:cNvPr id="5" name="Text 2"/>
          <p:cNvSpPr/>
          <p:nvPr/>
        </p:nvSpPr>
        <p:spPr>
          <a:xfrm>
            <a:off x="8640723" y="4422219"/>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CFD0D8"/>
                </a:solidFill>
                <a:latin typeface="Roboto Medium" pitchFamily="34" charset="0"/>
                <a:ea typeface="Roboto Medium" pitchFamily="34" charset="-122"/>
                <a:cs typeface="Roboto Medium" pitchFamily="34" charset="-120"/>
              </a:rPr>
              <a:t>Accuracy</a:t>
            </a:r>
            <a:endParaRPr lang="en-US" sz="2200" dirty="0"/>
          </a:p>
        </p:txBody>
      </p:sp>
      <p:sp>
        <p:nvSpPr>
          <p:cNvPr id="6" name="Text 3"/>
          <p:cNvSpPr/>
          <p:nvPr/>
        </p:nvSpPr>
        <p:spPr>
          <a:xfrm>
            <a:off x="6280190" y="4912638"/>
            <a:ext cx="7556421" cy="1088708"/>
          </a:xfrm>
          <a:prstGeom prst="rect">
            <a:avLst/>
          </a:prstGeom>
          <a:noFill/>
          <a:ln/>
        </p:spPr>
        <p:txBody>
          <a:bodyPr wrap="square" lIns="0" tIns="0" rIns="0" bIns="0" rtlCol="0" anchor="t"/>
          <a:lstStyle/>
          <a:p>
            <a:pPr marL="0" indent="0" algn="ctr">
              <a:lnSpc>
                <a:spcPts val="2850"/>
              </a:lnSpc>
              <a:buNone/>
            </a:pPr>
            <a:r>
              <a:rPr lang="en-US" sz="1750" dirty="0">
                <a:solidFill>
                  <a:srgbClr val="CFD0D8"/>
                </a:solidFill>
                <a:latin typeface="Roboto" pitchFamily="34" charset="0"/>
                <a:ea typeface="Roboto" pitchFamily="34" charset="-122"/>
                <a:cs typeface="Roboto" pitchFamily="34" charset="-120"/>
              </a:rPr>
              <a:t>The system achieved an accuracy of around 87% in identifying phishing websites, demonstrating its effectiveness in detecting and preventing these attacks.</a:t>
            </a:r>
            <a:endParaRPr lang="en-US" sz="1750" dirty="0"/>
          </a:p>
        </p:txBody>
      </p:sp>
      <p:sp>
        <p:nvSpPr>
          <p:cNvPr id="7" name="Rectangle 6">
            <a:extLst>
              <a:ext uri="{FF2B5EF4-FFF2-40B4-BE49-F238E27FC236}">
                <a16:creationId xmlns:a16="http://schemas.microsoft.com/office/drawing/2014/main" id="{9A7FDDD1-600D-BE8C-1459-A52EF042A963}"/>
              </a:ext>
            </a:extLst>
          </p:cNvPr>
          <p:cNvSpPr/>
          <p:nvPr/>
        </p:nvSpPr>
        <p:spPr>
          <a:xfrm>
            <a:off x="12840101" y="7767587"/>
            <a:ext cx="1722922" cy="38501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8071" y="595551"/>
            <a:ext cx="6791325" cy="676870"/>
          </a:xfrm>
          <a:prstGeom prst="rect">
            <a:avLst/>
          </a:prstGeom>
          <a:noFill/>
          <a:ln/>
        </p:spPr>
        <p:txBody>
          <a:bodyPr wrap="none" lIns="0" tIns="0" rIns="0" bIns="0" rtlCol="0" anchor="t"/>
          <a:lstStyle/>
          <a:p>
            <a:pPr marL="0" indent="0">
              <a:lnSpc>
                <a:spcPts val="5300"/>
              </a:lnSpc>
              <a:buNone/>
            </a:pPr>
            <a:r>
              <a:rPr lang="en-US" sz="4250" dirty="0">
                <a:solidFill>
                  <a:srgbClr val="FFFFFF"/>
                </a:solidFill>
                <a:latin typeface="Roboto Medium" pitchFamily="34" charset="0"/>
                <a:ea typeface="Roboto Medium" pitchFamily="34" charset="-122"/>
                <a:cs typeface="Roboto Medium" pitchFamily="34" charset="-120"/>
              </a:rPr>
              <a:t>Challenges and Future Work</a:t>
            </a:r>
            <a:endParaRPr lang="en-US" sz="4250" dirty="0"/>
          </a:p>
        </p:txBody>
      </p:sp>
      <p:pic>
        <p:nvPicPr>
          <p:cNvPr id="3" name="Image 0" descr="preencoded.png"/>
          <p:cNvPicPr>
            <a:picLocks noChangeAspect="1"/>
          </p:cNvPicPr>
          <p:nvPr/>
        </p:nvPicPr>
        <p:blipFill>
          <a:blip r:embed="rId3"/>
          <a:stretch>
            <a:fillRect/>
          </a:stretch>
        </p:blipFill>
        <p:spPr>
          <a:xfrm>
            <a:off x="2954655" y="1705570"/>
            <a:ext cx="2163842" cy="1940838"/>
          </a:xfrm>
          <a:prstGeom prst="rect">
            <a:avLst/>
          </a:prstGeom>
        </p:spPr>
      </p:pic>
      <p:sp>
        <p:nvSpPr>
          <p:cNvPr id="4" name="Text 1"/>
          <p:cNvSpPr/>
          <p:nvPr/>
        </p:nvSpPr>
        <p:spPr>
          <a:xfrm>
            <a:off x="3959543" y="2717959"/>
            <a:ext cx="153829" cy="433149"/>
          </a:xfrm>
          <a:prstGeom prst="rect">
            <a:avLst/>
          </a:prstGeom>
          <a:noFill/>
          <a:ln/>
        </p:spPr>
        <p:txBody>
          <a:bodyPr wrap="none" lIns="0" tIns="0" rIns="0" bIns="0" rtlCol="0" anchor="t"/>
          <a:lstStyle/>
          <a:p>
            <a:pPr marL="0" indent="0" algn="ctr">
              <a:lnSpc>
                <a:spcPts val="3400"/>
              </a:lnSpc>
              <a:buNone/>
            </a:pPr>
            <a:r>
              <a:rPr lang="en-US" sz="2100" dirty="0">
                <a:solidFill>
                  <a:srgbClr val="CFD0D8"/>
                </a:solidFill>
                <a:latin typeface="Roboto Medium" pitchFamily="34" charset="0"/>
                <a:ea typeface="Roboto Medium" pitchFamily="34" charset="-122"/>
                <a:cs typeface="Roboto Medium" pitchFamily="34" charset="-120"/>
              </a:rPr>
              <a:t>1</a:t>
            </a:r>
            <a:endParaRPr lang="en-US" sz="2100" dirty="0"/>
          </a:p>
        </p:txBody>
      </p:sp>
      <p:sp>
        <p:nvSpPr>
          <p:cNvPr id="5" name="Text 2"/>
          <p:cNvSpPr/>
          <p:nvPr/>
        </p:nvSpPr>
        <p:spPr>
          <a:xfrm>
            <a:off x="5335072" y="2095381"/>
            <a:ext cx="3068836" cy="338376"/>
          </a:xfrm>
          <a:prstGeom prst="rect">
            <a:avLst/>
          </a:prstGeom>
          <a:noFill/>
          <a:ln/>
        </p:spPr>
        <p:txBody>
          <a:bodyPr wrap="none" lIns="0" tIns="0" rIns="0" bIns="0" rtlCol="0" anchor="t"/>
          <a:lstStyle/>
          <a:p>
            <a:pPr marL="0" indent="0" algn="l">
              <a:lnSpc>
                <a:spcPts val="2650"/>
              </a:lnSpc>
              <a:buNone/>
            </a:pPr>
            <a:r>
              <a:rPr lang="en-US" sz="2100" dirty="0">
                <a:solidFill>
                  <a:srgbClr val="CFD0D8"/>
                </a:solidFill>
                <a:latin typeface="Roboto Medium" pitchFamily="34" charset="0"/>
                <a:ea typeface="Roboto Medium" pitchFamily="34" charset="-122"/>
                <a:cs typeface="Roboto Medium" pitchFamily="34" charset="-120"/>
              </a:rPr>
              <a:t>Evolving Phishing Tactics</a:t>
            </a:r>
            <a:endParaRPr lang="en-US" sz="2100" dirty="0"/>
          </a:p>
        </p:txBody>
      </p:sp>
      <p:sp>
        <p:nvSpPr>
          <p:cNvPr id="6" name="Text 3"/>
          <p:cNvSpPr/>
          <p:nvPr/>
        </p:nvSpPr>
        <p:spPr>
          <a:xfrm>
            <a:off x="5335072" y="2563654"/>
            <a:ext cx="8320683" cy="692944"/>
          </a:xfrm>
          <a:prstGeom prst="rect">
            <a:avLst/>
          </a:prstGeom>
          <a:noFill/>
          <a:ln/>
        </p:spPr>
        <p:txBody>
          <a:bodyPr wrap="square" lIns="0" tIns="0" rIns="0" bIns="0" rtlCol="0" anchor="t"/>
          <a:lstStyle/>
          <a:p>
            <a:pPr marL="0" indent="0" algn="l">
              <a:lnSpc>
                <a:spcPts val="2700"/>
              </a:lnSpc>
              <a:buNone/>
            </a:pPr>
            <a:r>
              <a:rPr lang="en-US" sz="1700" dirty="0">
                <a:solidFill>
                  <a:srgbClr val="CFD0D8"/>
                </a:solidFill>
                <a:latin typeface="Roboto" pitchFamily="34" charset="0"/>
                <a:ea typeface="Roboto" pitchFamily="34" charset="-122"/>
                <a:cs typeface="Roboto" pitchFamily="34" charset="-120"/>
              </a:rPr>
              <a:t>As phishing techniques become more sophisticated, the system must be continually updated to maintain its effectiveness.</a:t>
            </a:r>
            <a:endParaRPr lang="en-US" sz="1700" dirty="0"/>
          </a:p>
        </p:txBody>
      </p:sp>
      <p:sp>
        <p:nvSpPr>
          <p:cNvPr id="7" name="Shape 4"/>
          <p:cNvSpPr/>
          <p:nvPr/>
        </p:nvSpPr>
        <p:spPr>
          <a:xfrm>
            <a:off x="5172551" y="3658195"/>
            <a:ext cx="8645723" cy="15240"/>
          </a:xfrm>
          <a:prstGeom prst="roundRect">
            <a:avLst>
              <a:gd name="adj" fmla="val 596928"/>
            </a:avLst>
          </a:prstGeom>
          <a:solidFill>
            <a:srgbClr val="313E80"/>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1872734" y="3700463"/>
            <a:ext cx="4327684" cy="1940838"/>
          </a:xfrm>
          <a:prstGeom prst="rect">
            <a:avLst/>
          </a:prstGeom>
        </p:spPr>
      </p:pic>
      <p:sp>
        <p:nvSpPr>
          <p:cNvPr id="9" name="Text 5"/>
          <p:cNvSpPr/>
          <p:nvPr/>
        </p:nvSpPr>
        <p:spPr>
          <a:xfrm>
            <a:off x="3959662" y="4454247"/>
            <a:ext cx="153829" cy="433149"/>
          </a:xfrm>
          <a:prstGeom prst="rect">
            <a:avLst/>
          </a:prstGeom>
          <a:noFill/>
          <a:ln/>
        </p:spPr>
        <p:txBody>
          <a:bodyPr wrap="none" lIns="0" tIns="0" rIns="0" bIns="0" rtlCol="0" anchor="t"/>
          <a:lstStyle/>
          <a:p>
            <a:pPr marL="0" indent="0" algn="ctr">
              <a:lnSpc>
                <a:spcPts val="3400"/>
              </a:lnSpc>
              <a:buNone/>
            </a:pPr>
            <a:r>
              <a:rPr lang="en-US" sz="2100" dirty="0">
                <a:solidFill>
                  <a:srgbClr val="CFD0D8"/>
                </a:solidFill>
                <a:latin typeface="Roboto Medium" pitchFamily="34" charset="0"/>
                <a:ea typeface="Roboto Medium" pitchFamily="34" charset="-122"/>
                <a:cs typeface="Roboto Medium" pitchFamily="34" charset="-120"/>
              </a:rPr>
              <a:t>2</a:t>
            </a:r>
            <a:endParaRPr lang="en-US" sz="2100" dirty="0"/>
          </a:p>
        </p:txBody>
      </p:sp>
      <p:sp>
        <p:nvSpPr>
          <p:cNvPr id="10" name="Text 6"/>
          <p:cNvSpPr/>
          <p:nvPr/>
        </p:nvSpPr>
        <p:spPr>
          <a:xfrm>
            <a:off x="6416993" y="4090273"/>
            <a:ext cx="2707481" cy="338376"/>
          </a:xfrm>
          <a:prstGeom prst="rect">
            <a:avLst/>
          </a:prstGeom>
          <a:noFill/>
          <a:ln/>
        </p:spPr>
        <p:txBody>
          <a:bodyPr wrap="none" lIns="0" tIns="0" rIns="0" bIns="0" rtlCol="0" anchor="t"/>
          <a:lstStyle/>
          <a:p>
            <a:pPr marL="0" indent="0" algn="l">
              <a:lnSpc>
                <a:spcPts val="2650"/>
              </a:lnSpc>
              <a:buNone/>
            </a:pPr>
            <a:r>
              <a:rPr lang="en-US" sz="2100" dirty="0">
                <a:solidFill>
                  <a:srgbClr val="CFD0D8"/>
                </a:solidFill>
                <a:latin typeface="Roboto Medium" pitchFamily="34" charset="0"/>
                <a:ea typeface="Roboto Medium" pitchFamily="34" charset="-122"/>
                <a:cs typeface="Roboto Medium" pitchFamily="34" charset="-120"/>
              </a:rPr>
              <a:t>Content Analysis</a:t>
            </a:r>
            <a:endParaRPr lang="en-US" sz="2100" dirty="0"/>
          </a:p>
        </p:txBody>
      </p:sp>
      <p:sp>
        <p:nvSpPr>
          <p:cNvPr id="11" name="Text 7"/>
          <p:cNvSpPr/>
          <p:nvPr/>
        </p:nvSpPr>
        <p:spPr>
          <a:xfrm>
            <a:off x="6416993" y="4558546"/>
            <a:ext cx="7238762" cy="692944"/>
          </a:xfrm>
          <a:prstGeom prst="rect">
            <a:avLst/>
          </a:prstGeom>
          <a:noFill/>
          <a:ln/>
        </p:spPr>
        <p:txBody>
          <a:bodyPr wrap="square" lIns="0" tIns="0" rIns="0" bIns="0" rtlCol="0" anchor="t"/>
          <a:lstStyle/>
          <a:p>
            <a:pPr marL="0" indent="0" algn="l">
              <a:lnSpc>
                <a:spcPts val="2700"/>
              </a:lnSpc>
              <a:buNone/>
            </a:pPr>
            <a:r>
              <a:rPr lang="en-US" sz="1700" dirty="0">
                <a:solidFill>
                  <a:srgbClr val="CFD0D8"/>
                </a:solidFill>
                <a:latin typeface="Roboto" pitchFamily="34" charset="0"/>
                <a:ea typeface="Roboto" pitchFamily="34" charset="-122"/>
                <a:cs typeface="Roboto" pitchFamily="34" charset="-120"/>
              </a:rPr>
              <a:t>Enhancing the system with content analysis capabilities, such as image recognition and text analysis, can further improve detection accuracy.</a:t>
            </a:r>
            <a:endParaRPr lang="en-US" sz="1700" dirty="0"/>
          </a:p>
        </p:txBody>
      </p:sp>
      <p:sp>
        <p:nvSpPr>
          <p:cNvPr id="12" name="Shape 8"/>
          <p:cNvSpPr/>
          <p:nvPr/>
        </p:nvSpPr>
        <p:spPr>
          <a:xfrm>
            <a:off x="6254472" y="5653088"/>
            <a:ext cx="7563803" cy="15240"/>
          </a:xfrm>
          <a:prstGeom prst="roundRect">
            <a:avLst>
              <a:gd name="adj" fmla="val 596928"/>
            </a:avLst>
          </a:prstGeom>
          <a:solidFill>
            <a:srgbClr val="313E80"/>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790813" y="5695355"/>
            <a:ext cx="6491526" cy="1940838"/>
          </a:xfrm>
          <a:prstGeom prst="rect">
            <a:avLst/>
          </a:prstGeom>
        </p:spPr>
      </p:pic>
      <p:sp>
        <p:nvSpPr>
          <p:cNvPr id="14" name="Text 9"/>
          <p:cNvSpPr/>
          <p:nvPr/>
        </p:nvSpPr>
        <p:spPr>
          <a:xfrm>
            <a:off x="3959662" y="6449139"/>
            <a:ext cx="153829" cy="433149"/>
          </a:xfrm>
          <a:prstGeom prst="rect">
            <a:avLst/>
          </a:prstGeom>
          <a:noFill/>
          <a:ln/>
        </p:spPr>
        <p:txBody>
          <a:bodyPr wrap="none" lIns="0" tIns="0" rIns="0" bIns="0" rtlCol="0" anchor="t"/>
          <a:lstStyle/>
          <a:p>
            <a:pPr marL="0" indent="0" algn="ctr">
              <a:lnSpc>
                <a:spcPts val="3400"/>
              </a:lnSpc>
              <a:buNone/>
            </a:pPr>
            <a:r>
              <a:rPr lang="en-US" sz="2100" dirty="0">
                <a:solidFill>
                  <a:srgbClr val="CFD0D8"/>
                </a:solidFill>
                <a:latin typeface="Roboto Medium" pitchFamily="34" charset="0"/>
                <a:ea typeface="Roboto Medium" pitchFamily="34" charset="-122"/>
                <a:cs typeface="Roboto Medium" pitchFamily="34" charset="-120"/>
              </a:rPr>
              <a:t>3</a:t>
            </a:r>
            <a:endParaRPr lang="en-US" sz="2100" dirty="0"/>
          </a:p>
        </p:txBody>
      </p:sp>
      <p:sp>
        <p:nvSpPr>
          <p:cNvPr id="15" name="Text 10"/>
          <p:cNvSpPr/>
          <p:nvPr/>
        </p:nvSpPr>
        <p:spPr>
          <a:xfrm>
            <a:off x="7498913" y="5911929"/>
            <a:ext cx="2707481" cy="338376"/>
          </a:xfrm>
          <a:prstGeom prst="rect">
            <a:avLst/>
          </a:prstGeom>
          <a:noFill/>
          <a:ln/>
        </p:spPr>
        <p:txBody>
          <a:bodyPr wrap="none" lIns="0" tIns="0" rIns="0" bIns="0" rtlCol="0" anchor="t"/>
          <a:lstStyle/>
          <a:p>
            <a:pPr marL="0" indent="0" algn="l">
              <a:lnSpc>
                <a:spcPts val="2650"/>
              </a:lnSpc>
              <a:buNone/>
            </a:pPr>
            <a:r>
              <a:rPr lang="en-US" sz="2100" dirty="0">
                <a:solidFill>
                  <a:srgbClr val="CFD0D8"/>
                </a:solidFill>
                <a:latin typeface="Roboto Medium" pitchFamily="34" charset="0"/>
                <a:ea typeface="Roboto Medium" pitchFamily="34" charset="-122"/>
                <a:cs typeface="Roboto Medium" pitchFamily="34" charset="-120"/>
              </a:rPr>
              <a:t>User Feedback</a:t>
            </a:r>
            <a:endParaRPr lang="en-US" sz="2100" dirty="0"/>
          </a:p>
        </p:txBody>
      </p:sp>
      <p:sp>
        <p:nvSpPr>
          <p:cNvPr id="16" name="Text 11"/>
          <p:cNvSpPr/>
          <p:nvPr/>
        </p:nvSpPr>
        <p:spPr>
          <a:xfrm>
            <a:off x="7498913" y="6380202"/>
            <a:ext cx="6156841" cy="1039416"/>
          </a:xfrm>
          <a:prstGeom prst="rect">
            <a:avLst/>
          </a:prstGeom>
          <a:noFill/>
          <a:ln/>
        </p:spPr>
        <p:txBody>
          <a:bodyPr wrap="square" lIns="0" tIns="0" rIns="0" bIns="0" rtlCol="0" anchor="t"/>
          <a:lstStyle/>
          <a:p>
            <a:pPr marL="0" indent="0" algn="l">
              <a:lnSpc>
                <a:spcPts val="2700"/>
              </a:lnSpc>
              <a:buNone/>
            </a:pPr>
            <a:r>
              <a:rPr lang="en-US" sz="1700" dirty="0">
                <a:solidFill>
                  <a:srgbClr val="CFD0D8"/>
                </a:solidFill>
                <a:latin typeface="Roboto" pitchFamily="34" charset="0"/>
                <a:ea typeface="Roboto" pitchFamily="34" charset="-122"/>
                <a:cs typeface="Roboto" pitchFamily="34" charset="-120"/>
              </a:rPr>
              <a:t>Integrating user feedback into the system, providing detailed explanations for flagged websites, and making the Chrome extension more user-friendly are key areas for improvement.</a:t>
            </a:r>
            <a:endParaRPr lang="en-US" sz="1700" dirty="0"/>
          </a:p>
        </p:txBody>
      </p:sp>
      <p:sp>
        <p:nvSpPr>
          <p:cNvPr id="18" name="Rectangle 17">
            <a:extLst>
              <a:ext uri="{FF2B5EF4-FFF2-40B4-BE49-F238E27FC236}">
                <a16:creationId xmlns:a16="http://schemas.microsoft.com/office/drawing/2014/main" id="{A210BC6E-C3F4-65A2-27B3-D0D9A1636587}"/>
              </a:ext>
            </a:extLst>
          </p:cNvPr>
          <p:cNvSpPr/>
          <p:nvPr/>
        </p:nvSpPr>
        <p:spPr>
          <a:xfrm>
            <a:off x="12820851" y="7782827"/>
            <a:ext cx="1703671" cy="35052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734020"/>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Roboto Medium" pitchFamily="34" charset="0"/>
                <a:ea typeface="Roboto Medium" pitchFamily="34" charset="-122"/>
                <a:cs typeface="Roboto Medium" pitchFamily="34" charset="-120"/>
              </a:rPr>
              <a:t>Conclusion</a:t>
            </a:r>
            <a:endParaRPr lang="en-US" sz="4450" dirty="0"/>
          </a:p>
        </p:txBody>
      </p:sp>
      <p:sp>
        <p:nvSpPr>
          <p:cNvPr id="3" name="Shape 1"/>
          <p:cNvSpPr/>
          <p:nvPr/>
        </p:nvSpPr>
        <p:spPr>
          <a:xfrm>
            <a:off x="793790" y="1896428"/>
            <a:ext cx="2173724" cy="1669852"/>
          </a:xfrm>
          <a:prstGeom prst="roundRect">
            <a:avLst>
              <a:gd name="adj" fmla="val 5705"/>
            </a:avLst>
          </a:prstGeom>
          <a:solidFill>
            <a:srgbClr val="182567"/>
          </a:solidFill>
          <a:ln w="7620">
            <a:solidFill>
              <a:srgbClr val="313E80"/>
            </a:solidFill>
            <a:prstDash val="solid"/>
          </a:ln>
        </p:spPr>
        <p:txBody>
          <a:bodyPr/>
          <a:lstStyle/>
          <a:p>
            <a:endParaRPr lang="en-US"/>
          </a:p>
        </p:txBody>
      </p:sp>
      <p:sp>
        <p:nvSpPr>
          <p:cNvPr id="4" name="Text 2"/>
          <p:cNvSpPr/>
          <p:nvPr/>
        </p:nvSpPr>
        <p:spPr>
          <a:xfrm>
            <a:off x="1028224" y="2504599"/>
            <a:ext cx="161092" cy="453509"/>
          </a:xfrm>
          <a:prstGeom prst="rect">
            <a:avLst/>
          </a:prstGeom>
          <a:noFill/>
          <a:ln/>
        </p:spPr>
        <p:txBody>
          <a:bodyPr wrap="none" lIns="0" tIns="0" rIns="0" bIns="0" rtlCol="0" anchor="t"/>
          <a:lstStyle/>
          <a:p>
            <a:pPr marL="0" indent="0" algn="ctr">
              <a:lnSpc>
                <a:spcPts val="3550"/>
              </a:lnSpc>
              <a:buNone/>
            </a:pPr>
            <a:r>
              <a:rPr lang="en-US" sz="2200" dirty="0">
                <a:solidFill>
                  <a:srgbClr val="CFD0D8"/>
                </a:solidFill>
                <a:latin typeface="Roboto Medium" pitchFamily="34" charset="0"/>
                <a:ea typeface="Roboto Medium" pitchFamily="34" charset="-122"/>
                <a:cs typeface="Roboto Medium" pitchFamily="34" charset="-120"/>
              </a:rPr>
              <a:t>1</a:t>
            </a:r>
            <a:endParaRPr lang="en-US" sz="2200" dirty="0"/>
          </a:p>
        </p:txBody>
      </p:sp>
      <p:sp>
        <p:nvSpPr>
          <p:cNvPr id="5" name="Text 3"/>
          <p:cNvSpPr/>
          <p:nvPr/>
        </p:nvSpPr>
        <p:spPr>
          <a:xfrm>
            <a:off x="3194328" y="212324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Success</a:t>
            </a:r>
            <a:endParaRPr lang="en-US" sz="2200" dirty="0"/>
          </a:p>
        </p:txBody>
      </p:sp>
      <p:sp>
        <p:nvSpPr>
          <p:cNvPr id="6" name="Text 4"/>
          <p:cNvSpPr/>
          <p:nvPr/>
        </p:nvSpPr>
        <p:spPr>
          <a:xfrm>
            <a:off x="3194328" y="2613660"/>
            <a:ext cx="10415468"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The project successfully developed a robust phishing website detection system using machine learning algorithms and real-time integration.</a:t>
            </a:r>
            <a:endParaRPr lang="en-US" sz="1750" dirty="0"/>
          </a:p>
        </p:txBody>
      </p:sp>
      <p:sp>
        <p:nvSpPr>
          <p:cNvPr id="7" name="Shape 5"/>
          <p:cNvSpPr/>
          <p:nvPr/>
        </p:nvSpPr>
        <p:spPr>
          <a:xfrm>
            <a:off x="3080861" y="3551039"/>
            <a:ext cx="10642402" cy="15240"/>
          </a:xfrm>
          <a:prstGeom prst="roundRect">
            <a:avLst>
              <a:gd name="adj" fmla="val 625116"/>
            </a:avLst>
          </a:prstGeom>
          <a:solidFill>
            <a:srgbClr val="313E80"/>
          </a:solidFill>
          <a:ln/>
        </p:spPr>
        <p:txBody>
          <a:bodyPr/>
          <a:lstStyle/>
          <a:p>
            <a:endParaRPr lang="en-US"/>
          </a:p>
        </p:txBody>
      </p:sp>
      <p:sp>
        <p:nvSpPr>
          <p:cNvPr id="8" name="Shape 6"/>
          <p:cNvSpPr/>
          <p:nvPr/>
        </p:nvSpPr>
        <p:spPr>
          <a:xfrm>
            <a:off x="793790" y="3679627"/>
            <a:ext cx="4347567" cy="1669852"/>
          </a:xfrm>
          <a:prstGeom prst="roundRect">
            <a:avLst>
              <a:gd name="adj" fmla="val 5705"/>
            </a:avLst>
          </a:prstGeom>
          <a:solidFill>
            <a:srgbClr val="182567"/>
          </a:solidFill>
          <a:ln w="7620">
            <a:solidFill>
              <a:srgbClr val="313E80"/>
            </a:solidFill>
            <a:prstDash val="solid"/>
          </a:ln>
        </p:spPr>
        <p:txBody>
          <a:bodyPr/>
          <a:lstStyle/>
          <a:p>
            <a:endParaRPr lang="en-US"/>
          </a:p>
        </p:txBody>
      </p:sp>
      <p:sp>
        <p:nvSpPr>
          <p:cNvPr id="9" name="Text 7"/>
          <p:cNvSpPr/>
          <p:nvPr/>
        </p:nvSpPr>
        <p:spPr>
          <a:xfrm>
            <a:off x="1028224" y="4287798"/>
            <a:ext cx="161092" cy="453509"/>
          </a:xfrm>
          <a:prstGeom prst="rect">
            <a:avLst/>
          </a:prstGeom>
          <a:noFill/>
          <a:ln/>
        </p:spPr>
        <p:txBody>
          <a:bodyPr wrap="none" lIns="0" tIns="0" rIns="0" bIns="0" rtlCol="0" anchor="t"/>
          <a:lstStyle/>
          <a:p>
            <a:pPr marL="0" indent="0" algn="ctr">
              <a:lnSpc>
                <a:spcPts val="3550"/>
              </a:lnSpc>
              <a:buNone/>
            </a:pPr>
            <a:r>
              <a:rPr lang="en-US" sz="2200" dirty="0">
                <a:solidFill>
                  <a:srgbClr val="CFD0D8"/>
                </a:solidFill>
                <a:latin typeface="Roboto Medium" pitchFamily="34" charset="0"/>
                <a:ea typeface="Roboto Medium" pitchFamily="34" charset="-122"/>
                <a:cs typeface="Roboto Medium" pitchFamily="34" charset="-120"/>
              </a:rPr>
              <a:t>2</a:t>
            </a:r>
            <a:endParaRPr lang="en-US" sz="2200" dirty="0"/>
          </a:p>
        </p:txBody>
      </p:sp>
      <p:sp>
        <p:nvSpPr>
          <p:cNvPr id="10" name="Text 8"/>
          <p:cNvSpPr/>
          <p:nvPr/>
        </p:nvSpPr>
        <p:spPr>
          <a:xfrm>
            <a:off x="5368171" y="390644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Enhanced Security</a:t>
            </a:r>
            <a:endParaRPr lang="en-US" sz="2200" dirty="0"/>
          </a:p>
        </p:txBody>
      </p:sp>
      <p:sp>
        <p:nvSpPr>
          <p:cNvPr id="11" name="Text 9"/>
          <p:cNvSpPr/>
          <p:nvPr/>
        </p:nvSpPr>
        <p:spPr>
          <a:xfrm>
            <a:off x="5368171" y="4396859"/>
            <a:ext cx="8241625"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By identifying and preventing phishing attacks, the system plays a vital role in protecting users and organizations from online threats.</a:t>
            </a:r>
            <a:endParaRPr lang="en-US" sz="1750" dirty="0"/>
          </a:p>
        </p:txBody>
      </p:sp>
      <p:sp>
        <p:nvSpPr>
          <p:cNvPr id="12" name="Shape 10"/>
          <p:cNvSpPr/>
          <p:nvPr/>
        </p:nvSpPr>
        <p:spPr>
          <a:xfrm>
            <a:off x="5254704" y="5334238"/>
            <a:ext cx="8468558" cy="15240"/>
          </a:xfrm>
          <a:prstGeom prst="roundRect">
            <a:avLst>
              <a:gd name="adj" fmla="val 625116"/>
            </a:avLst>
          </a:prstGeom>
          <a:solidFill>
            <a:srgbClr val="313E80"/>
          </a:solidFill>
          <a:ln/>
        </p:spPr>
        <p:txBody>
          <a:bodyPr/>
          <a:lstStyle/>
          <a:p>
            <a:endParaRPr lang="en-US"/>
          </a:p>
        </p:txBody>
      </p:sp>
      <p:sp>
        <p:nvSpPr>
          <p:cNvPr id="13" name="Shape 11"/>
          <p:cNvSpPr/>
          <p:nvPr/>
        </p:nvSpPr>
        <p:spPr>
          <a:xfrm>
            <a:off x="793790" y="5462826"/>
            <a:ext cx="6521410" cy="2032754"/>
          </a:xfrm>
          <a:prstGeom prst="roundRect">
            <a:avLst>
              <a:gd name="adj" fmla="val 4687"/>
            </a:avLst>
          </a:prstGeom>
          <a:solidFill>
            <a:srgbClr val="182567"/>
          </a:solidFill>
          <a:ln w="7620">
            <a:solidFill>
              <a:srgbClr val="313E80"/>
            </a:solidFill>
            <a:prstDash val="solid"/>
          </a:ln>
        </p:spPr>
        <p:txBody>
          <a:bodyPr/>
          <a:lstStyle/>
          <a:p>
            <a:endParaRPr lang="en-US"/>
          </a:p>
        </p:txBody>
      </p:sp>
      <p:sp>
        <p:nvSpPr>
          <p:cNvPr id="14" name="Text 12"/>
          <p:cNvSpPr/>
          <p:nvPr/>
        </p:nvSpPr>
        <p:spPr>
          <a:xfrm>
            <a:off x="1028224" y="6252448"/>
            <a:ext cx="161092" cy="453509"/>
          </a:xfrm>
          <a:prstGeom prst="rect">
            <a:avLst/>
          </a:prstGeom>
          <a:noFill/>
          <a:ln/>
        </p:spPr>
        <p:txBody>
          <a:bodyPr wrap="none" lIns="0" tIns="0" rIns="0" bIns="0" rtlCol="0" anchor="t"/>
          <a:lstStyle/>
          <a:p>
            <a:pPr marL="0" indent="0" algn="ctr">
              <a:lnSpc>
                <a:spcPts val="3550"/>
              </a:lnSpc>
              <a:buNone/>
            </a:pPr>
            <a:r>
              <a:rPr lang="en-US" sz="2200" dirty="0">
                <a:solidFill>
                  <a:srgbClr val="CFD0D8"/>
                </a:solidFill>
                <a:latin typeface="Roboto Medium" pitchFamily="34" charset="0"/>
                <a:ea typeface="Roboto Medium" pitchFamily="34" charset="-122"/>
                <a:cs typeface="Roboto Medium" pitchFamily="34" charset="-120"/>
              </a:rPr>
              <a:t>3</a:t>
            </a:r>
            <a:endParaRPr lang="en-US" sz="2200" dirty="0"/>
          </a:p>
        </p:txBody>
      </p:sp>
      <p:sp>
        <p:nvSpPr>
          <p:cNvPr id="15" name="Text 13"/>
          <p:cNvSpPr/>
          <p:nvPr/>
        </p:nvSpPr>
        <p:spPr>
          <a:xfrm>
            <a:off x="7542014" y="568964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Continued Innovation</a:t>
            </a:r>
            <a:endParaRPr lang="en-US" sz="2200" dirty="0"/>
          </a:p>
        </p:txBody>
      </p:sp>
      <p:sp>
        <p:nvSpPr>
          <p:cNvPr id="16" name="Text 14"/>
          <p:cNvSpPr/>
          <p:nvPr/>
        </p:nvSpPr>
        <p:spPr>
          <a:xfrm>
            <a:off x="7542014" y="6180058"/>
            <a:ext cx="6067782"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The system will continue to evolve with future work focusing on improving accuracy, expanding detection capabilities, and enhancing user experience.</a:t>
            </a:r>
            <a:endParaRPr lang="en-US" sz="1750" dirty="0"/>
          </a:p>
        </p:txBody>
      </p:sp>
      <p:sp>
        <p:nvSpPr>
          <p:cNvPr id="18" name="Rectangle 17">
            <a:extLst>
              <a:ext uri="{FF2B5EF4-FFF2-40B4-BE49-F238E27FC236}">
                <a16:creationId xmlns:a16="http://schemas.microsoft.com/office/drawing/2014/main" id="{B0DE0EC7-A064-696F-A84D-C02A44C1576E}"/>
              </a:ext>
            </a:extLst>
          </p:cNvPr>
          <p:cNvSpPr/>
          <p:nvPr/>
        </p:nvSpPr>
        <p:spPr>
          <a:xfrm>
            <a:off x="12811225" y="7763577"/>
            <a:ext cx="1742173" cy="36977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41</TotalTime>
  <Words>631</Words>
  <Application>Microsoft Office PowerPoint</Application>
  <PresentationFormat>Custom</PresentationFormat>
  <Paragraphs>73</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Roboto Medium</vt:lpstr>
      <vt:lpstr>Roboto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Abhilakshya Bhatt</cp:lastModifiedBy>
  <cp:revision>2</cp:revision>
  <dcterms:created xsi:type="dcterms:W3CDTF">2025-01-14T15:54:20Z</dcterms:created>
  <dcterms:modified xsi:type="dcterms:W3CDTF">2025-01-14T17:01:55Z</dcterms:modified>
</cp:coreProperties>
</file>